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Poppins Light" charset="1" panose="02000000000000000000"/>
      <p:regular r:id="rId11"/>
    </p:embeddedFont>
    <p:embeddedFont>
      <p:font typeface="Poppins Light Bold" charset="1" panose="02000000000000000000"/>
      <p:regular r:id="rId12"/>
    </p:embeddedFont>
    <p:embeddedFont>
      <p:font typeface="Poppins Medium" charset="1" panose="02000000000000000000"/>
      <p:regular r:id="rId13"/>
    </p:embeddedFont>
    <p:embeddedFont>
      <p:font typeface="Poppins Medium Bold" charset="1" panose="02000000000000000000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Open Sans Light" charset="1" panose="020B0306030504020204"/>
      <p:regular r:id="rId19"/>
    </p:embeddedFont>
    <p:embeddedFont>
      <p:font typeface="Open Sans Light Italics" charset="1" panose="020B0306030504020204"/>
      <p:regular r:id="rId20"/>
    </p:embeddedFont>
    <p:embeddedFont>
      <p:font typeface="Open Sans Ultra-Bold" charset="1" panose="00000000000000000000"/>
      <p:regular r:id="rId21"/>
    </p:embeddedFont>
    <p:embeddedFont>
      <p:font typeface="Open Sans Ultra-Bold Italics" charset="1" panose="00000000000000000000"/>
      <p:regular r:id="rId22"/>
    </p:embeddedFont>
    <p:embeddedFont>
      <p:font typeface="Montserrat" charset="1" panose="00000500000000000000"/>
      <p:regular r:id="rId23"/>
    </p:embeddedFont>
    <p:embeddedFont>
      <p:font typeface="Montserrat Bold" charset="1" panose="00000800000000000000"/>
      <p:regular r:id="rId24"/>
    </p:embeddedFont>
    <p:embeddedFont>
      <p:font typeface="Montserrat Italics" charset="1" panose="00000500000000000000"/>
      <p:regular r:id="rId25"/>
    </p:embeddedFont>
    <p:embeddedFont>
      <p:font typeface="Montserrat Bold Italics" charset="1" panose="00000800000000000000"/>
      <p:regular r:id="rId26"/>
    </p:embeddedFont>
    <p:embeddedFont>
      <p:font typeface="Montserrat Thin" charset="1" panose="00000300000000000000"/>
      <p:regular r:id="rId27"/>
    </p:embeddedFont>
    <p:embeddedFont>
      <p:font typeface="Montserrat Thin Italics" charset="1" panose="00000300000000000000"/>
      <p:regular r:id="rId28"/>
    </p:embeddedFont>
    <p:embeddedFont>
      <p:font typeface="Montserrat Extra-Light" charset="1" panose="00000300000000000000"/>
      <p:regular r:id="rId29"/>
    </p:embeddedFont>
    <p:embeddedFont>
      <p:font typeface="Montserrat Extra-Light Italics" charset="1" panose="00000300000000000000"/>
      <p:regular r:id="rId30"/>
    </p:embeddedFont>
    <p:embeddedFont>
      <p:font typeface="Montserrat Light" charset="1" panose="00000400000000000000"/>
      <p:regular r:id="rId31"/>
    </p:embeddedFont>
    <p:embeddedFont>
      <p:font typeface="Montserrat Light Italics" charset="1" panose="00000400000000000000"/>
      <p:regular r:id="rId32"/>
    </p:embeddedFont>
    <p:embeddedFont>
      <p:font typeface="Montserrat Medium" charset="1" panose="00000600000000000000"/>
      <p:regular r:id="rId33"/>
    </p:embeddedFont>
    <p:embeddedFont>
      <p:font typeface="Montserrat Medium Italics" charset="1" panose="00000600000000000000"/>
      <p:regular r:id="rId34"/>
    </p:embeddedFont>
    <p:embeddedFont>
      <p:font typeface="Montserrat Semi-Bold" charset="1" panose="00000700000000000000"/>
      <p:regular r:id="rId35"/>
    </p:embeddedFont>
    <p:embeddedFont>
      <p:font typeface="Montserrat Semi-Bold Italics" charset="1" panose="00000700000000000000"/>
      <p:regular r:id="rId36"/>
    </p:embeddedFont>
    <p:embeddedFont>
      <p:font typeface="Montserrat Ultra-Bold" charset="1" panose="00000900000000000000"/>
      <p:regular r:id="rId37"/>
    </p:embeddedFont>
    <p:embeddedFont>
      <p:font typeface="Montserrat Ultra-Bold Italics" charset="1" panose="00000900000000000000"/>
      <p:regular r:id="rId38"/>
    </p:embeddedFont>
    <p:embeddedFont>
      <p:font typeface="Montserrat Heavy" charset="1" panose="00000A00000000000000"/>
      <p:regular r:id="rId39"/>
    </p:embeddedFont>
    <p:embeddedFont>
      <p:font typeface="Montserrat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96929" y="722155"/>
            <a:ext cx="9758344" cy="9758344"/>
          </a:xfrm>
          <a:custGeom>
            <a:avLst/>
            <a:gdLst/>
            <a:ahLst/>
            <a:cxnLst/>
            <a:rect r="r" b="b" t="t" l="l"/>
            <a:pathLst>
              <a:path h="9758344" w="9758344">
                <a:moveTo>
                  <a:pt x="0" y="0"/>
                </a:moveTo>
                <a:lnTo>
                  <a:pt x="9758344" y="0"/>
                </a:lnTo>
                <a:lnTo>
                  <a:pt x="9758344" y="9758344"/>
                </a:lnTo>
                <a:lnTo>
                  <a:pt x="0" y="9758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760942" y="3472998"/>
            <a:ext cx="13775890" cy="137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42"/>
              </a:lnSpc>
            </a:pPr>
            <a:r>
              <a:rPr lang="en-US" sz="9341" spc="158">
                <a:solidFill>
                  <a:srgbClr val="000000"/>
                </a:solidFill>
                <a:latin typeface="Montserrat Ultra-Bold"/>
              </a:rPr>
              <a:t>GYNOGUIDE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49517" y="5332514"/>
            <a:ext cx="4192968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spc="49">
                <a:solidFill>
                  <a:srgbClr val="545454">
                    <a:alpha val="41961"/>
                  </a:srgbClr>
                </a:solidFill>
                <a:latin typeface="Poppins Medium"/>
              </a:rPr>
              <a:t>MAIT 4.0 Hackathon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2367" y="499785"/>
            <a:ext cx="13628458" cy="95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Montserrat Bold"/>
              </a:rPr>
              <a:t>Hyper Evolve Logic Programmers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9221" y="2217169"/>
            <a:ext cx="7857708" cy="67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7"/>
              </a:lnSpc>
              <a:spcBef>
                <a:spcPct val="0"/>
              </a:spcBef>
            </a:pPr>
            <a:r>
              <a:rPr lang="en-US" sz="4041">
                <a:solidFill>
                  <a:srgbClr val="000000"/>
                </a:solidFill>
                <a:latin typeface="Poppins Light Bold"/>
              </a:rPr>
              <a:t>Presents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9191" y="6355715"/>
            <a:ext cx="7933621" cy="48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Poppins Medium"/>
              </a:rPr>
              <a:t>“Your Gynecological Compass for Wellness.”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9464" y="-274152"/>
            <a:ext cx="10272695" cy="10890864"/>
            <a:chOff x="0" y="0"/>
            <a:chExt cx="3134767" cy="33234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4767" cy="3323404"/>
            </a:xfrm>
            <a:custGeom>
              <a:avLst/>
              <a:gdLst/>
              <a:ahLst/>
              <a:cxnLst/>
              <a:rect r="r" b="b" t="t" l="l"/>
              <a:pathLst>
                <a:path h="3323404" w="3134767">
                  <a:moveTo>
                    <a:pt x="0" y="0"/>
                  </a:moveTo>
                  <a:lnTo>
                    <a:pt x="3134767" y="0"/>
                  </a:lnTo>
                  <a:lnTo>
                    <a:pt x="3134767" y="3323404"/>
                  </a:lnTo>
                  <a:lnTo>
                    <a:pt x="0" y="3323404"/>
                  </a:lnTo>
                  <a:close/>
                </a:path>
              </a:pathLst>
            </a:custGeom>
            <a:solidFill>
              <a:srgbClr val="35485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38312"/>
            <a:ext cx="8681996" cy="153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spc="153">
                <a:solidFill>
                  <a:srgbClr val="FFFFFF"/>
                </a:solidFill>
                <a:latin typeface="Montserrat Ultra-Bold"/>
              </a:rPr>
              <a:t>ABOUT US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2523012"/>
            <a:ext cx="6492240" cy="0"/>
          </a:xfrm>
          <a:prstGeom prst="line">
            <a:avLst/>
          </a:prstGeom>
          <a:ln cap="rnd" w="762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60361" y="3630089"/>
            <a:ext cx="8373045" cy="624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5"/>
              </a:lnSpc>
            </a:pPr>
            <a:r>
              <a:rPr lang="en-US" sz="2378">
                <a:solidFill>
                  <a:srgbClr val="FFFFFF"/>
                </a:solidFill>
                <a:latin typeface="Open Sans Light"/>
              </a:rPr>
              <a:t>GynoGuide is a comprehensive women's health platform offering AI-driven assistance for gynecological queries, online doctor consultations, and curated blogs on PCOD, PCOS, hygiene, and women's cancer. Bridging healthcare gaps, it fosters a supportive community. With personalized health journals and a resource library, GynoGuide ensures every woman has the tools for informed decisions and holistic well-being. </a:t>
            </a:r>
          </a:p>
          <a:p>
            <a:pPr algn="just">
              <a:lnSpc>
                <a:spcPts val="4185"/>
              </a:lnSpc>
            </a:pPr>
          </a:p>
          <a:p>
            <a:pPr algn="ctr">
              <a:lnSpc>
                <a:spcPts val="4185"/>
              </a:lnSpc>
            </a:pPr>
            <a:r>
              <a:rPr lang="en-US" sz="2378">
                <a:solidFill>
                  <a:srgbClr val="FFFFFF"/>
                </a:solidFill>
                <a:latin typeface="Open Sans Bold"/>
              </a:rPr>
              <a:t>Welcome to a space where empowerment meets guidance for a healthier you.</a:t>
            </a:r>
          </a:p>
          <a:p>
            <a:pPr algn="ctr">
              <a:lnSpc>
                <a:spcPts val="418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04675" y="3027437"/>
            <a:ext cx="3973978" cy="397396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77" t="-32273" r="-377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156736" y="3027437"/>
            <a:ext cx="3973978" cy="3973962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9985" r="0" b="-3347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809347" y="3027437"/>
            <a:ext cx="3973978" cy="397396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31" r="0" b="-231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rot="0">
            <a:off x="5867406" y="1870722"/>
            <a:ext cx="6553187" cy="0"/>
          </a:xfrm>
          <a:prstGeom prst="line">
            <a:avLst/>
          </a:prstGeom>
          <a:ln cap="flat" w="762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015168" y="3027437"/>
            <a:ext cx="623136" cy="62313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668999" y="3027437"/>
            <a:ext cx="623136" cy="62313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324929" y="3027437"/>
            <a:ext cx="623136" cy="62313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54187" y="7176120"/>
            <a:ext cx="4236750" cy="61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Bold"/>
              </a:rPr>
              <a:t>Gurneesh Kaur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4187" y="7836329"/>
            <a:ext cx="4274954" cy="763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545454"/>
                </a:solidFill>
                <a:latin typeface="Poppins Medium"/>
              </a:rPr>
              <a:t>Team Leader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545454"/>
                </a:solidFill>
                <a:latin typeface="Poppins Medium"/>
              </a:rPr>
              <a:t>(Frontend developer)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06248" y="7176120"/>
            <a:ext cx="423675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Bold"/>
              </a:rPr>
              <a:t>Aryan Bains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87145" y="7989447"/>
            <a:ext cx="4274954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545454"/>
                </a:solidFill>
                <a:latin typeface="Poppins Medium"/>
              </a:rPr>
              <a:t>Backend and AI Developer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58859" y="7176120"/>
            <a:ext cx="4236750" cy="61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serrat Bold"/>
              </a:rPr>
              <a:t>Sehajjyot Singh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58859" y="7989447"/>
            <a:ext cx="4274954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545454"/>
                </a:solidFill>
                <a:latin typeface="Poppins Medium"/>
              </a:rPr>
              <a:t>Web Dev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72596" y="794860"/>
            <a:ext cx="8342807" cy="94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9"/>
              </a:lnSpc>
            </a:pPr>
            <a:r>
              <a:rPr lang="en-US" sz="5471" spc="202">
                <a:solidFill>
                  <a:srgbClr val="000000"/>
                </a:solidFill>
                <a:latin typeface="Montserrat Heavy"/>
              </a:rPr>
              <a:t>MEET OUR TEAM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48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35100" y="6271713"/>
            <a:ext cx="2254621" cy="0"/>
          </a:xfrm>
          <a:prstGeom prst="line">
            <a:avLst/>
          </a:prstGeom>
          <a:ln cap="flat" w="66675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7154191" y="1062038"/>
            <a:ext cx="3410548" cy="0"/>
          </a:xfrm>
          <a:prstGeom prst="line">
            <a:avLst/>
          </a:prstGeom>
          <a:ln cap="flat" w="66675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3001302" y="6271714"/>
            <a:ext cx="4257737" cy="33337"/>
          </a:xfrm>
          <a:prstGeom prst="line">
            <a:avLst/>
          </a:prstGeom>
          <a:ln cap="flat" w="66675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6156554" cy="5232182"/>
          </a:xfrm>
          <a:custGeom>
            <a:avLst/>
            <a:gdLst/>
            <a:ahLst/>
            <a:cxnLst/>
            <a:rect r="r" b="b" t="t" l="l"/>
            <a:pathLst>
              <a:path h="5232182" w="6156554">
                <a:moveTo>
                  <a:pt x="0" y="0"/>
                </a:moveTo>
                <a:lnTo>
                  <a:pt x="6156554" y="0"/>
                </a:lnTo>
                <a:lnTo>
                  <a:pt x="6156554" y="5232182"/>
                </a:lnTo>
                <a:lnTo>
                  <a:pt x="0" y="5232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9175" b="-30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56554" y="5232182"/>
            <a:ext cx="6097867" cy="5054818"/>
          </a:xfrm>
          <a:custGeom>
            <a:avLst/>
            <a:gdLst/>
            <a:ahLst/>
            <a:cxnLst/>
            <a:rect r="r" b="b" t="t" l="l"/>
            <a:pathLst>
              <a:path h="5054818" w="6097867">
                <a:moveTo>
                  <a:pt x="0" y="0"/>
                </a:moveTo>
                <a:lnTo>
                  <a:pt x="6097867" y="0"/>
                </a:lnTo>
                <a:lnTo>
                  <a:pt x="6097867" y="5054818"/>
                </a:lnTo>
                <a:lnTo>
                  <a:pt x="0" y="505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94" t="-11864" r="-3153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54421" y="-23347"/>
            <a:ext cx="6033579" cy="5255529"/>
          </a:xfrm>
          <a:custGeom>
            <a:avLst/>
            <a:gdLst/>
            <a:ahLst/>
            <a:cxnLst/>
            <a:rect r="r" b="b" t="t" l="l"/>
            <a:pathLst>
              <a:path h="5255529" w="6033579">
                <a:moveTo>
                  <a:pt x="0" y="0"/>
                </a:moveTo>
                <a:lnTo>
                  <a:pt x="6033579" y="0"/>
                </a:lnTo>
                <a:lnTo>
                  <a:pt x="6033579" y="5255529"/>
                </a:lnTo>
                <a:lnTo>
                  <a:pt x="0" y="5255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53" t="0" r="-1841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8161" y="5670332"/>
            <a:ext cx="5149496" cy="47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5"/>
              </a:lnSpc>
            </a:pPr>
            <a:r>
              <a:rPr lang="en-US" sz="2803">
                <a:solidFill>
                  <a:srgbClr val="FFFFFF"/>
                </a:solidFill>
                <a:latin typeface="Montserrat Semi-Bold"/>
              </a:rPr>
              <a:t>AI CHATBOT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8161" y="6547132"/>
            <a:ext cx="4294676" cy="2317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1903">
                <a:solidFill>
                  <a:srgbClr val="FFFFFF"/>
                </a:solidFill>
                <a:latin typeface="Poppins Light"/>
              </a:rPr>
              <a:t>The chatbot is programmed with a vast database of information and can offer immediate guidance on common concerns, such as menstrual health, birth control, and sexual health.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32785" y="409746"/>
            <a:ext cx="5241675" cy="47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5"/>
              </a:lnSpc>
            </a:pPr>
            <a:r>
              <a:rPr lang="en-US" sz="2803">
                <a:solidFill>
                  <a:srgbClr val="FFFFFF"/>
                </a:solidFill>
                <a:latin typeface="Montserrat Semi-Bold"/>
              </a:rPr>
              <a:t>FACETIME CONSULTATIONS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12127" y="1397160"/>
            <a:ext cx="4294676" cy="270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1903">
                <a:solidFill>
                  <a:srgbClr val="FFFFFF"/>
                </a:solidFill>
                <a:latin typeface="Poppins Light"/>
              </a:rPr>
              <a:t>Facetime consultations provide immediate, personalized healthcare from anywhere. This privilege ensures convenient access to expert advice, saving time and enhancing overall well-being in just a few clicks.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01810" y="5670332"/>
            <a:ext cx="5149496" cy="47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5"/>
              </a:lnSpc>
            </a:pPr>
            <a:r>
              <a:rPr lang="en-US" sz="2803">
                <a:solidFill>
                  <a:srgbClr val="FFFFFF"/>
                </a:solidFill>
                <a:latin typeface="Montserrat Semi-Bold"/>
              </a:rPr>
              <a:t>BLOGS AND MAGAZINES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01810" y="6547132"/>
            <a:ext cx="4294676" cy="426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3"/>
              </a:lnSpc>
            </a:pPr>
            <a:r>
              <a:rPr lang="en-US" sz="1903">
                <a:solidFill>
                  <a:srgbClr val="FFFFFF"/>
                </a:solidFill>
                <a:latin typeface="Poppins Light"/>
              </a:rPr>
              <a:t>Blogs and magazines offer the privilege of diverse, accessible knowledge. They empower readers with insights, tips, and expert advice, fostering continuous learning and informed decision-making across various topics and interests.</a:t>
            </a:r>
          </a:p>
          <a:p>
            <a:pPr algn="just">
              <a:lnSpc>
                <a:spcPts val="3083"/>
              </a:lnSpc>
            </a:pPr>
          </a:p>
          <a:p>
            <a:pPr algn="just">
              <a:lnSpc>
                <a:spcPts val="3083"/>
              </a:lnSpc>
            </a:pPr>
          </a:p>
          <a:p>
            <a:pPr algn="just">
              <a:lnSpc>
                <a:spcPts val="3083"/>
              </a:lnSpc>
            </a:pPr>
          </a:p>
          <a:p>
            <a:pPr algn="just">
              <a:lnSpc>
                <a:spcPts val="308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21799" y="4062128"/>
            <a:ext cx="2844402" cy="2840032"/>
          </a:xfrm>
          <a:custGeom>
            <a:avLst/>
            <a:gdLst/>
            <a:ahLst/>
            <a:cxnLst/>
            <a:rect r="r" b="b" t="t" l="l"/>
            <a:pathLst>
              <a:path h="2840032" w="2844402">
                <a:moveTo>
                  <a:pt x="0" y="0"/>
                </a:moveTo>
                <a:lnTo>
                  <a:pt x="2844402" y="0"/>
                </a:lnTo>
                <a:lnTo>
                  <a:pt x="2844402" y="2840033"/>
                </a:lnTo>
                <a:lnTo>
                  <a:pt x="0" y="2840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57908">
            <a:off x="4900300" y="3575941"/>
            <a:ext cx="2767432" cy="834127"/>
          </a:xfrm>
          <a:custGeom>
            <a:avLst/>
            <a:gdLst/>
            <a:ahLst/>
            <a:cxnLst/>
            <a:rect r="r" b="b" t="t" l="l"/>
            <a:pathLst>
              <a:path h="834127" w="2767432">
                <a:moveTo>
                  <a:pt x="0" y="0"/>
                </a:moveTo>
                <a:lnTo>
                  <a:pt x="2767431" y="0"/>
                </a:lnTo>
                <a:lnTo>
                  <a:pt x="2767431" y="834128"/>
                </a:lnTo>
                <a:lnTo>
                  <a:pt x="0" y="834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9316">
            <a:off x="10644786" y="3202987"/>
            <a:ext cx="2765062" cy="1580035"/>
          </a:xfrm>
          <a:custGeom>
            <a:avLst/>
            <a:gdLst/>
            <a:ahLst/>
            <a:cxnLst/>
            <a:rect r="r" b="b" t="t" l="l"/>
            <a:pathLst>
              <a:path h="1580035" w="2765062">
                <a:moveTo>
                  <a:pt x="0" y="0"/>
                </a:moveTo>
                <a:lnTo>
                  <a:pt x="2765062" y="0"/>
                </a:lnTo>
                <a:lnTo>
                  <a:pt x="2765062" y="1580036"/>
                </a:lnTo>
                <a:lnTo>
                  <a:pt x="0" y="158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13660" y="6680667"/>
            <a:ext cx="2740711" cy="1542174"/>
          </a:xfrm>
          <a:custGeom>
            <a:avLst/>
            <a:gdLst/>
            <a:ahLst/>
            <a:cxnLst/>
            <a:rect r="r" b="b" t="t" l="l"/>
            <a:pathLst>
              <a:path h="1542174" w="2740711">
                <a:moveTo>
                  <a:pt x="0" y="0"/>
                </a:moveTo>
                <a:lnTo>
                  <a:pt x="2740711" y="0"/>
                </a:lnTo>
                <a:lnTo>
                  <a:pt x="2740711" y="1542174"/>
                </a:lnTo>
                <a:lnTo>
                  <a:pt x="0" y="1542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66201" y="6680667"/>
            <a:ext cx="2922233" cy="1507583"/>
          </a:xfrm>
          <a:custGeom>
            <a:avLst/>
            <a:gdLst/>
            <a:ahLst/>
            <a:cxnLst/>
            <a:rect r="r" b="b" t="t" l="l"/>
            <a:pathLst>
              <a:path h="1507583" w="2922233">
                <a:moveTo>
                  <a:pt x="0" y="0"/>
                </a:moveTo>
                <a:lnTo>
                  <a:pt x="2922233" y="0"/>
                </a:lnTo>
                <a:lnTo>
                  <a:pt x="2922233" y="1507583"/>
                </a:lnTo>
                <a:lnTo>
                  <a:pt x="0" y="1507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32464" y="-423081"/>
            <a:ext cx="5879399" cy="3943784"/>
          </a:xfrm>
          <a:custGeom>
            <a:avLst/>
            <a:gdLst/>
            <a:ahLst/>
            <a:cxnLst/>
            <a:rect r="r" b="b" t="t" l="l"/>
            <a:pathLst>
              <a:path h="3943784" w="5879399">
                <a:moveTo>
                  <a:pt x="0" y="0"/>
                </a:moveTo>
                <a:lnTo>
                  <a:pt x="5879399" y="0"/>
                </a:lnTo>
                <a:lnTo>
                  <a:pt x="5879399" y="3943784"/>
                </a:lnTo>
                <a:lnTo>
                  <a:pt x="0" y="39437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17" t="-10675" r="-1117" b="-124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3957941" y="6902161"/>
            <a:ext cx="4757802" cy="3493870"/>
          </a:xfrm>
          <a:custGeom>
            <a:avLst/>
            <a:gdLst/>
            <a:ahLst/>
            <a:cxnLst/>
            <a:rect r="r" b="b" t="t" l="l"/>
            <a:pathLst>
              <a:path h="3493870" w="4757802">
                <a:moveTo>
                  <a:pt x="0" y="0"/>
                </a:moveTo>
                <a:lnTo>
                  <a:pt x="4757802" y="0"/>
                </a:lnTo>
                <a:lnTo>
                  <a:pt x="4757802" y="3493869"/>
                </a:lnTo>
                <a:lnTo>
                  <a:pt x="0" y="3493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1600000">
            <a:off x="-310867" y="6902161"/>
            <a:ext cx="4757802" cy="3493870"/>
          </a:xfrm>
          <a:custGeom>
            <a:avLst/>
            <a:gdLst/>
            <a:ahLst/>
            <a:cxnLst/>
            <a:rect r="r" b="b" t="t" l="l"/>
            <a:pathLst>
              <a:path h="3493870" w="4757802">
                <a:moveTo>
                  <a:pt x="4757802" y="3493869"/>
                </a:moveTo>
                <a:lnTo>
                  <a:pt x="0" y="3493869"/>
                </a:lnTo>
                <a:lnTo>
                  <a:pt x="0" y="0"/>
                </a:lnTo>
                <a:lnTo>
                  <a:pt x="4757802" y="0"/>
                </a:lnTo>
                <a:lnTo>
                  <a:pt x="4757802" y="3493869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3957941" y="-173513"/>
            <a:ext cx="4757802" cy="3493870"/>
          </a:xfrm>
          <a:custGeom>
            <a:avLst/>
            <a:gdLst/>
            <a:ahLst/>
            <a:cxnLst/>
            <a:rect r="r" b="b" t="t" l="l"/>
            <a:pathLst>
              <a:path h="3493870" w="4757802">
                <a:moveTo>
                  <a:pt x="4757802" y="3493869"/>
                </a:moveTo>
                <a:lnTo>
                  <a:pt x="0" y="3493869"/>
                </a:lnTo>
                <a:lnTo>
                  <a:pt x="0" y="0"/>
                </a:lnTo>
                <a:lnTo>
                  <a:pt x="4757802" y="0"/>
                </a:lnTo>
                <a:lnTo>
                  <a:pt x="4757802" y="3493869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3767" y="565200"/>
            <a:ext cx="3635235" cy="232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Medium"/>
              </a:rPr>
              <a:t>Patient records, prescriptions, and pertinent data stored in one location, streamlining accessibility for authorized users.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55534" y="760463"/>
            <a:ext cx="3842680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Medium"/>
              </a:rPr>
              <a:t>Accessibility across different devices, allowing doctors to make informed decisions regardless of their location.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3767" y="7662623"/>
            <a:ext cx="3558517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Medium"/>
              </a:rPr>
              <a:t>A secure platform for doctors to update prescriptions, share test results, and discuss patient care plans.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55534" y="7662623"/>
            <a:ext cx="4006737" cy="19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oppins Medium"/>
              </a:rPr>
              <a:t>Informed patients can actively participate in their healthcare decisions, fostering a collaborative approach.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20078" y="1055465"/>
            <a:ext cx="5647844" cy="152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5"/>
              </a:lnSpc>
            </a:pPr>
            <a:r>
              <a:rPr lang="en-US" sz="6143" spc="-307">
                <a:solidFill>
                  <a:srgbClr val="FFFFFF"/>
                </a:solidFill>
                <a:latin typeface="League Spartan"/>
              </a:rPr>
              <a:t>Electronic Health Records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2994" y="3268292"/>
            <a:ext cx="7704040" cy="5522365"/>
          </a:xfrm>
          <a:custGeom>
            <a:avLst/>
            <a:gdLst/>
            <a:ahLst/>
            <a:cxnLst/>
            <a:rect r="r" b="b" t="t" l="l"/>
            <a:pathLst>
              <a:path h="5522365" w="7704040">
                <a:moveTo>
                  <a:pt x="0" y="0"/>
                </a:moveTo>
                <a:lnTo>
                  <a:pt x="7704041" y="0"/>
                </a:lnTo>
                <a:lnTo>
                  <a:pt x="7704041" y="5522366"/>
                </a:lnTo>
                <a:lnTo>
                  <a:pt x="0" y="5522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2419" y="311102"/>
            <a:ext cx="16903161" cy="162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1"/>
              </a:lnSpc>
              <a:spcBef>
                <a:spcPct val="0"/>
              </a:spcBef>
            </a:pPr>
            <a:r>
              <a:rPr lang="en-US" sz="9529">
                <a:solidFill>
                  <a:srgbClr val="FFFFFF"/>
                </a:solidFill>
                <a:latin typeface="Poppins Medium"/>
              </a:rPr>
              <a:t>Blockchain 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563" y="2642236"/>
            <a:ext cx="9916496" cy="7644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EEF8FF"/>
                </a:solidFill>
                <a:latin typeface="Poppins Medium Bold"/>
              </a:rPr>
              <a:t>     Enhanced Security</a:t>
            </a:r>
            <a:r>
              <a:rPr lang="en-US" sz="2600">
                <a:solidFill>
                  <a:srgbClr val="FFFFFF"/>
                </a:solidFill>
                <a:latin typeface="Poppins Medium Bold"/>
              </a:rPr>
              <a:t>: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 Medium Semi-Bold"/>
              </a:rPr>
              <a:t> </a:t>
            </a:r>
            <a:r>
              <a:rPr lang="en-US" sz="2200">
                <a:solidFill>
                  <a:srgbClr val="FFFFFF"/>
                </a:solidFill>
                <a:latin typeface="Poppins Medium"/>
              </a:rPr>
              <a:t>Smart contracts automate and enforce data-sharing agreements, providing efficient and secure EHR access control.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 Medium"/>
              </a:rPr>
              <a:t>     </a:t>
            </a:r>
            <a:r>
              <a:rPr lang="en-US" sz="2500">
                <a:solidFill>
                  <a:srgbClr val="FFFFFF"/>
                </a:solidFill>
                <a:latin typeface="Poppins Medium Bold"/>
              </a:rPr>
              <a:t>Interoperability Improvement: 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 Medium"/>
              </a:rPr>
              <a:t>Integration of interoperability protocols facilitates seamless communication between different healthcare systems, promoting a unified approach to patient data.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 Medium"/>
              </a:rPr>
              <a:t>     </a:t>
            </a:r>
            <a:r>
              <a:rPr lang="en-US" sz="2600">
                <a:solidFill>
                  <a:srgbClr val="FFFFFF"/>
                </a:solidFill>
                <a:latin typeface="Poppins Medium Bold"/>
              </a:rPr>
              <a:t>Privacy Measures: 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 Medium"/>
              </a:rPr>
              <a:t>Encryption mechanisms enhance the privacy of patient information, mitigating the risk of data breaches.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Poppins Medium"/>
              </a:rPr>
              <a:t>     </a:t>
            </a:r>
            <a:r>
              <a:rPr lang="en-US" sz="2500">
                <a:solidFill>
                  <a:srgbClr val="FFFFFF"/>
                </a:solidFill>
                <a:latin typeface="Poppins Medium Semi-Bold"/>
              </a:rPr>
              <a:t>Patient-Centric Identity Management: </a:t>
            </a:r>
          </a:p>
          <a:p>
            <a:pPr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 Medium"/>
              </a:rPr>
              <a:t>Decentralized identity management empowers patients with greater control over their health data through cryptographic keys.</a:t>
            </a:r>
          </a:p>
          <a:p>
            <a:pPr>
              <a:lnSpc>
                <a:spcPts val="3080"/>
              </a:lnSpc>
            </a:pPr>
          </a:p>
          <a:p>
            <a:pPr algn="ctr">
              <a:lnSpc>
                <a:spcPts val="3080"/>
              </a:lnSpc>
            </a:pPr>
          </a:p>
          <a:p>
            <a:pPr algn="ctr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5173" y="2776427"/>
            <a:ext cx="17177656" cy="473414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33941" y="641345"/>
            <a:ext cx="12420118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ontserrat Ultra-Bold"/>
              </a:rPr>
              <a:t>PERCENTAGE OF HEALTH CARE NEEDS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6153144" y="3354514"/>
            <a:ext cx="5981713" cy="0"/>
          </a:xfrm>
          <a:prstGeom prst="line">
            <a:avLst/>
          </a:prstGeom>
          <a:ln cap="flat" w="76200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317556" y="6803002"/>
            <a:ext cx="14314713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545454"/>
                </a:solidFill>
                <a:latin typeface="Poppins Medium Bold"/>
              </a:rPr>
              <a:t>There about 5.82cr women in India. Around 50% of women, i.e 29.1cr feel shame of accessing basic healthcare facilities. If we will be able to provide our facilities even to 1% of women, i.e, 29.1lakh, it will be a great success for our platform.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66602" y="3535968"/>
            <a:ext cx="12754797" cy="3215065"/>
            <a:chOff x="0" y="0"/>
            <a:chExt cx="17006396" cy="428675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62323" y="151370"/>
              <a:ext cx="16681750" cy="3984013"/>
              <a:chOff x="0" y="0"/>
              <a:chExt cx="4232222" cy="101075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32222" cy="1010759"/>
              </a:xfrm>
              <a:custGeom>
                <a:avLst/>
                <a:gdLst/>
                <a:ahLst/>
                <a:cxnLst/>
                <a:rect r="r" b="b" t="t" l="l"/>
                <a:pathLst>
                  <a:path h="1010759" w="4232222">
                    <a:moveTo>
                      <a:pt x="0" y="0"/>
                    </a:moveTo>
                    <a:lnTo>
                      <a:pt x="4232222" y="0"/>
                    </a:lnTo>
                    <a:lnTo>
                      <a:pt x="4232222" y="1010759"/>
                    </a:lnTo>
                    <a:lnTo>
                      <a:pt x="0" y="1010759"/>
                    </a:lnTo>
                    <a:close/>
                  </a:path>
                </a:pathLst>
              </a:custGeom>
              <a:solidFill>
                <a:srgbClr val="35485D">
                  <a:alpha val="71765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7006396" cy="4286753"/>
              <a:chOff x="0" y="0"/>
              <a:chExt cx="4314586" cy="108756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314585" cy="1087565"/>
              </a:xfrm>
              <a:custGeom>
                <a:avLst/>
                <a:gdLst/>
                <a:ahLst/>
                <a:cxnLst/>
                <a:rect r="r" b="b" t="t" l="l"/>
                <a:pathLst>
                  <a:path h="1087565" w="4314585">
                    <a:moveTo>
                      <a:pt x="0" y="0"/>
                    </a:moveTo>
                    <a:lnTo>
                      <a:pt x="0" y="1087565"/>
                    </a:lnTo>
                    <a:lnTo>
                      <a:pt x="4314585" y="1087565"/>
                    </a:lnTo>
                    <a:lnTo>
                      <a:pt x="4314585" y="0"/>
                    </a:lnTo>
                    <a:lnTo>
                      <a:pt x="0" y="0"/>
                    </a:lnTo>
                    <a:close/>
                    <a:moveTo>
                      <a:pt x="4253626" y="1026605"/>
                    </a:moveTo>
                    <a:lnTo>
                      <a:pt x="59690" y="1026605"/>
                    </a:lnTo>
                    <a:lnTo>
                      <a:pt x="59690" y="59690"/>
                    </a:lnTo>
                    <a:lnTo>
                      <a:pt x="4253626" y="59690"/>
                    </a:lnTo>
                    <a:lnTo>
                      <a:pt x="4253626" y="102660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8" id="8"/>
          <p:cNvSpPr txBox="true"/>
          <p:nvPr/>
        </p:nvSpPr>
        <p:spPr>
          <a:xfrm rot="0">
            <a:off x="2048682" y="3924567"/>
            <a:ext cx="14190635" cy="219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8"/>
              </a:lnSpc>
            </a:pPr>
            <a:r>
              <a:rPr lang="en-US" sz="12799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DAF0jBdtf4k</dc:identifier>
  <dcterms:modified xsi:type="dcterms:W3CDTF">2011-08-01T06:04:30Z</dcterms:modified>
  <cp:revision>1</cp:revision>
  <dc:title>Hyper Evolve Logic Programmers Ideation</dc:title>
</cp:coreProperties>
</file>